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70" r:id="rId7"/>
    <p:sldId id="265" r:id="rId8"/>
    <p:sldId id="267" r:id="rId9"/>
    <p:sldId id="266" r:id="rId10"/>
    <p:sldId id="263" r:id="rId11"/>
    <p:sldId id="271" r:id="rId12"/>
    <p:sldId id="272" r:id="rId13"/>
    <p:sldId id="277" r:id="rId14"/>
    <p:sldId id="275" r:id="rId15"/>
    <p:sldId id="278" r:id="rId16"/>
    <p:sldId id="273" r:id="rId17"/>
    <p:sldId id="274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6D7D-A42B-4BC3-9FB9-35E60E86FD58}" type="datetimeFigureOut">
              <a:rPr lang="ru-RU" smtClean="0"/>
              <a:pPr/>
              <a:t>05.01.2003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8131B14-EF07-46A2-ADE3-77C6024E3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6D7D-A42B-4BC3-9FB9-35E60E86FD58}" type="datetimeFigureOut">
              <a:rPr lang="ru-RU" smtClean="0"/>
              <a:pPr/>
              <a:t>05.01.2003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1B14-EF07-46A2-ADE3-77C6024E3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6D7D-A42B-4BC3-9FB9-35E60E86FD58}" type="datetimeFigureOut">
              <a:rPr lang="ru-RU" smtClean="0"/>
              <a:pPr/>
              <a:t>05.01.2003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1B14-EF07-46A2-ADE3-77C6024E3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6D7D-A42B-4BC3-9FB9-35E60E86FD58}" type="datetimeFigureOut">
              <a:rPr lang="ru-RU" smtClean="0"/>
              <a:pPr/>
              <a:t>05.01.2003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8131B14-EF07-46A2-ADE3-77C6024E3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6D7D-A42B-4BC3-9FB9-35E60E86FD58}" type="datetimeFigureOut">
              <a:rPr lang="ru-RU" smtClean="0"/>
              <a:pPr/>
              <a:t>05.01.2003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1B14-EF07-46A2-ADE3-77C6024E37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6D7D-A42B-4BC3-9FB9-35E60E86FD58}" type="datetimeFigureOut">
              <a:rPr lang="ru-RU" smtClean="0"/>
              <a:pPr/>
              <a:t>05.01.2003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1B14-EF07-46A2-ADE3-77C6024E3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6D7D-A42B-4BC3-9FB9-35E60E86FD58}" type="datetimeFigureOut">
              <a:rPr lang="ru-RU" smtClean="0"/>
              <a:pPr/>
              <a:t>05.01.2003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8131B14-EF07-46A2-ADE3-77C6024E37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6D7D-A42B-4BC3-9FB9-35E60E86FD58}" type="datetimeFigureOut">
              <a:rPr lang="ru-RU" smtClean="0"/>
              <a:pPr/>
              <a:t>05.01.2003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1B14-EF07-46A2-ADE3-77C6024E3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6D7D-A42B-4BC3-9FB9-35E60E86FD58}" type="datetimeFigureOut">
              <a:rPr lang="ru-RU" smtClean="0"/>
              <a:pPr/>
              <a:t>05.01.2003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1B14-EF07-46A2-ADE3-77C6024E3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6D7D-A42B-4BC3-9FB9-35E60E86FD58}" type="datetimeFigureOut">
              <a:rPr lang="ru-RU" smtClean="0"/>
              <a:pPr/>
              <a:t>05.01.2003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1B14-EF07-46A2-ADE3-77C6024E3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6D7D-A42B-4BC3-9FB9-35E60E86FD58}" type="datetimeFigureOut">
              <a:rPr lang="ru-RU" smtClean="0"/>
              <a:pPr/>
              <a:t>05.01.2003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1B14-EF07-46A2-ADE3-77C6024E37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3EB6D7D-A42B-4BC3-9FB9-35E60E86FD58}" type="datetimeFigureOut">
              <a:rPr lang="ru-RU" smtClean="0"/>
              <a:pPr/>
              <a:t>05.01.2003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8131B14-EF07-46A2-ADE3-77C6024E37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2671780"/>
          </a:xfrm>
        </p:spPr>
        <p:txBody>
          <a:bodyPr>
            <a:normAutofit/>
          </a:bodyPr>
          <a:lstStyle/>
          <a:p>
            <a:r>
              <a:rPr lang="ru-RU" b="1" dirty="0" smtClean="0"/>
              <a:t>ЗДОРОВЬЕСБЕРЕГАЮЩИЕ ТЕХНОЛОГИИ В.Ф.БАЗАРНОГО В РАБОТЕ С ДЕТЬМИ ДОШКОЛЬНОГО ВОЗРАСТА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357562"/>
            <a:ext cx="8458200" cy="1785950"/>
          </a:xfrm>
        </p:spPr>
        <p:txBody>
          <a:bodyPr>
            <a:normAutofit fontScale="32500" lnSpcReduction="20000"/>
          </a:bodyPr>
          <a:lstStyle/>
          <a:p>
            <a:r>
              <a:rPr lang="ru-RU" sz="7000" b="1" dirty="0">
                <a:solidFill>
                  <a:schemeClr val="tx1"/>
                </a:solidFill>
              </a:rPr>
              <a:t>"Здоровье - это резервы сил: иммунных, защитных, физических </a:t>
            </a:r>
            <a:r>
              <a:rPr lang="ru-RU" sz="7000" b="1" dirty="0" smtClean="0">
                <a:solidFill>
                  <a:schemeClr val="tx1"/>
                </a:solidFill>
              </a:rPr>
              <a:t>и духовных. И </a:t>
            </a:r>
            <a:r>
              <a:rPr lang="ru-RU" sz="7000" b="1" dirty="0">
                <a:solidFill>
                  <a:schemeClr val="tx1"/>
                </a:solidFill>
              </a:rPr>
              <a:t>они не даются </a:t>
            </a:r>
            <a:r>
              <a:rPr lang="ru-RU" sz="7000" b="1" dirty="0" err="1" smtClean="0">
                <a:solidFill>
                  <a:schemeClr val="tx1"/>
                </a:solidFill>
              </a:rPr>
              <a:t>изначально,а</a:t>
            </a:r>
            <a:r>
              <a:rPr lang="ru-RU" sz="7000" b="1" dirty="0" smtClean="0">
                <a:solidFill>
                  <a:schemeClr val="tx1"/>
                </a:solidFill>
              </a:rPr>
              <a:t> </a:t>
            </a:r>
            <a:r>
              <a:rPr lang="ru-RU" sz="7000" b="1" dirty="0">
                <a:solidFill>
                  <a:schemeClr val="tx1"/>
                </a:solidFill>
              </a:rPr>
              <a:t>взращиваются по законам   воспитания</a:t>
            </a:r>
            <a:r>
              <a:rPr lang="ru-RU" sz="7000" b="1" dirty="0" smtClean="0">
                <a:solidFill>
                  <a:schemeClr val="tx1"/>
                </a:solidFill>
              </a:rPr>
              <a:t>. А </a:t>
            </a:r>
            <a:r>
              <a:rPr lang="ru-RU" sz="7000" b="1" dirty="0">
                <a:solidFill>
                  <a:schemeClr val="tx1"/>
                </a:solidFill>
              </a:rPr>
              <a:t>наукой воспитания является  педагогика."</a:t>
            </a:r>
          </a:p>
          <a:p>
            <a:pPr algn="r"/>
            <a:r>
              <a:rPr lang="ru-RU" sz="3600" b="1" dirty="0">
                <a:solidFill>
                  <a:schemeClr val="tx1"/>
                </a:solidFill>
              </a:rPr>
              <a:t>В. Ф. Базарный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335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14290"/>
            <a:ext cx="4038600" cy="6000792"/>
          </a:xfrm>
        </p:spPr>
      </p:pic>
      <p:pic>
        <p:nvPicPr>
          <p:cNvPr id="6" name="Содержимое 5" descr="IMG_335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3679024" y="1178704"/>
            <a:ext cx="5929354" cy="414340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10" name="Содержимое 9" descr="IMG_33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821505" y="-250055"/>
            <a:ext cx="3143271" cy="4357718"/>
          </a:xfrm>
        </p:spPr>
      </p:pic>
      <p:pic>
        <p:nvPicPr>
          <p:cNvPr id="11" name="Содержимое 10" descr="IMG_335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3500438"/>
            <a:ext cx="4133848" cy="2643205"/>
          </a:xfrm>
        </p:spPr>
      </p:pic>
      <p:pic>
        <p:nvPicPr>
          <p:cNvPr id="5" name="Содержимое 7" descr="IMG_32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214290"/>
            <a:ext cx="4181476" cy="3143272"/>
          </a:xfrm>
          <a:prstGeom prst="rect">
            <a:avLst/>
          </a:prstGeom>
        </p:spPr>
      </p:pic>
      <p:pic>
        <p:nvPicPr>
          <p:cNvPr id="6" name="Рисунок 3" descr="100_153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3643314"/>
            <a:ext cx="4429125" cy="256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С </a:t>
            </a:r>
            <a:r>
              <a:rPr lang="ru-RU" sz="2700" b="1" dirty="0"/>
              <a:t>целью  внедрения </a:t>
            </a:r>
            <a:r>
              <a:rPr lang="ru-RU" sz="2700" b="1" dirty="0" err="1"/>
              <a:t>здоровьесберегающей</a:t>
            </a:r>
            <a:r>
              <a:rPr lang="ru-RU" sz="2700" b="1" dirty="0"/>
              <a:t>  технологии В.Ф.Базарного в образовательный процесс ДОУ были организованы следующие мероприятия</a:t>
            </a:r>
            <a:r>
              <a:rPr lang="ru-RU" sz="2700" b="1" dirty="0" smtClean="0"/>
              <a:t>: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7" name="Подзаголовок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ru-RU" sz="2600" dirty="0">
                <a:solidFill>
                  <a:schemeClr val="tx1"/>
                </a:solidFill>
              </a:rPr>
              <a:t>Педагогический совет «Обеспечение  физического и психического </a:t>
            </a:r>
            <a:r>
              <a:rPr lang="ru-RU" sz="2600" dirty="0" smtClean="0">
                <a:solidFill>
                  <a:schemeClr val="tx1"/>
                </a:solidFill>
              </a:rPr>
              <a:t>здоровья </a:t>
            </a:r>
            <a:r>
              <a:rPr lang="ru-RU" sz="2600" dirty="0">
                <a:solidFill>
                  <a:schemeClr val="tx1"/>
                </a:solidFill>
              </a:rPr>
              <a:t>детей путем апробации здоровьесберегающих технологий В.Ф.Базарного»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600" dirty="0">
                <a:solidFill>
                  <a:schemeClr val="tx1"/>
                </a:solidFill>
              </a:rPr>
              <a:t>Фестиваль педагогических проектов «Наша </a:t>
            </a:r>
            <a:r>
              <a:rPr lang="ru-RU" sz="2600" dirty="0" err="1">
                <a:solidFill>
                  <a:schemeClr val="tx1"/>
                </a:solidFill>
              </a:rPr>
              <a:t>традиция-быть</a:t>
            </a:r>
            <a:r>
              <a:rPr lang="ru-RU" sz="2600" dirty="0">
                <a:solidFill>
                  <a:schemeClr val="tx1"/>
                </a:solidFill>
              </a:rPr>
              <a:t> здоровыми»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600" dirty="0">
                <a:solidFill>
                  <a:schemeClr val="tx1"/>
                </a:solidFill>
              </a:rPr>
              <a:t>Мастер – класс для воспитателей «Будь здоров, воспитатель</a:t>
            </a:r>
            <a:r>
              <a:rPr lang="ru-RU" sz="2600" dirty="0" smtClean="0">
                <a:solidFill>
                  <a:schemeClr val="tx1"/>
                </a:solidFill>
              </a:rPr>
              <a:t>» и </a:t>
            </a:r>
            <a:r>
              <a:rPr lang="ru-RU" sz="2600" dirty="0">
                <a:solidFill>
                  <a:schemeClr val="tx1"/>
                </a:solidFill>
              </a:rPr>
              <a:t>«Художественные образно-каллиграфические  прописи кистью, карандашом, перьевой ручкой»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600" dirty="0">
                <a:solidFill>
                  <a:schemeClr val="tx1"/>
                </a:solidFill>
              </a:rPr>
              <a:t>НОД с использованием экологического панно в образовательной деятельности по теме </a:t>
            </a:r>
            <a:r>
              <a:rPr lang="ru-RU" sz="2600" dirty="0" smtClean="0">
                <a:solidFill>
                  <a:schemeClr val="tx1"/>
                </a:solidFill>
              </a:rPr>
              <a:t>В стране вежливых наук</a:t>
            </a:r>
            <a:r>
              <a:rPr lang="ru-RU" sz="2600" dirty="0" smtClean="0">
                <a:solidFill>
                  <a:schemeClr val="tx1"/>
                </a:solidFill>
              </a:rPr>
              <a:t>», </a:t>
            </a:r>
            <a:r>
              <a:rPr lang="ru-RU" sz="2600" dirty="0">
                <a:solidFill>
                  <a:schemeClr val="tx1"/>
                </a:solidFill>
              </a:rPr>
              <a:t>«Зима».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ДЕНЬ ОТКРЫТЫХ ДВЕРЕЙ</a:t>
            </a:r>
            <a:endParaRPr lang="ru-RU" sz="3200" b="1" dirty="0"/>
          </a:p>
        </p:txBody>
      </p:sp>
      <p:pic>
        <p:nvPicPr>
          <p:cNvPr id="5" name="Содержимое 4" descr="IMG_398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43050"/>
            <a:ext cx="4191000" cy="3890975"/>
          </a:xfrm>
        </p:spPr>
      </p:pic>
      <p:pic>
        <p:nvPicPr>
          <p:cNvPr id="8" name="Содержимое 7" descr="IMG_378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43050"/>
            <a:ext cx="4343400" cy="394812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>
            <a:normAutofit fontScale="90000"/>
          </a:bodyPr>
          <a:lstStyle/>
          <a:p>
            <a:pPr lvl="0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Совместный </a:t>
            </a:r>
            <a:r>
              <a:rPr lang="ru-RU" sz="2400" b="1" dirty="0"/>
              <a:t>спортивный досуг с родителями «В гости к бабушке Яге», семейная олимпиада «Олимпийцы среди нас» с использованием </a:t>
            </a:r>
            <a:r>
              <a:rPr lang="ru-RU" sz="2400" b="1" dirty="0" err="1"/>
              <a:t>здоровьесберегающей</a:t>
            </a:r>
            <a:r>
              <a:rPr lang="ru-RU" sz="2400" b="1" dirty="0"/>
              <a:t> технологии Базарного</a:t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13" name="Содержимое 12" descr="DSCN063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71612"/>
            <a:ext cx="4038600" cy="4286280"/>
          </a:xfrm>
        </p:spPr>
      </p:pic>
      <p:pic>
        <p:nvPicPr>
          <p:cNvPr id="11" name="Содержимое 6" descr="PA18076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571612"/>
            <a:ext cx="4038600" cy="428628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000" b="1" dirty="0" smtClean="0"/>
              <a:t>Интеллектуально-познавательная </a:t>
            </a:r>
            <a:r>
              <a:rPr lang="ru-RU" sz="2000" b="1" dirty="0"/>
              <a:t>игра с детьми и родителями с использованием </a:t>
            </a:r>
            <a:r>
              <a:rPr lang="ru-RU" sz="2000" b="1" dirty="0" err="1"/>
              <a:t>здоровьесберегающей</a:t>
            </a:r>
            <a:r>
              <a:rPr lang="ru-RU" sz="2000" b="1" dirty="0"/>
              <a:t> технологии В.Ф.Базарного  «Шутить с огнем опасно – это всем должно быть ясно»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Содержимое 8" descr="IMG_40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28736"/>
            <a:ext cx="4038600" cy="4714908"/>
          </a:xfrm>
        </p:spPr>
      </p:pic>
      <p:pic>
        <p:nvPicPr>
          <p:cNvPr id="6" name="Содержимое 5" descr="IMG_401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428736"/>
            <a:ext cx="4038600" cy="471490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ВЗАИМОДЕЙСТВИЕ С СОЦИУМОМ</a:t>
            </a:r>
            <a:endParaRPr lang="ru-RU" sz="2400" b="1" dirty="0"/>
          </a:p>
        </p:txBody>
      </p:sp>
      <p:pic>
        <p:nvPicPr>
          <p:cNvPr id="6" name="Содержимое 5" descr="384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71472" y="1428750"/>
            <a:ext cx="7715278" cy="471487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328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357166"/>
            <a:ext cx="4038600" cy="5572164"/>
          </a:xfrm>
        </p:spPr>
      </p:pic>
      <p:pic>
        <p:nvPicPr>
          <p:cNvPr id="11" name="Содержимое 6" descr="IMG_320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85728"/>
            <a:ext cx="4038600" cy="571504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СПАСИБО ЗА ВНИМАНИЕ !</a:t>
            </a:r>
            <a:endParaRPr lang="ru-RU" b="1" dirty="0"/>
          </a:p>
        </p:txBody>
      </p:sp>
      <p:pic>
        <p:nvPicPr>
          <p:cNvPr id="7" name="Рисунок 6" descr="http://im3-tub-ru.yandex.net/i?id=239381744-05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00240"/>
            <a:ext cx="6500858" cy="37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/>
              <a:t> </a:t>
            </a:r>
            <a:r>
              <a:rPr lang="ru-RU" sz="3200" dirty="0"/>
              <a:t>Доктор Базарный говорит: </a:t>
            </a:r>
          </a:p>
        </p:txBody>
      </p:sp>
      <p:pic>
        <p:nvPicPr>
          <p:cNvPr id="7" name="Содержимое 6" descr="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7225" y="1571612"/>
            <a:ext cx="3500462" cy="4214842"/>
          </a:xfrm>
        </p:spPr>
      </p:pic>
      <p:sp>
        <p:nvSpPr>
          <p:cNvPr id="6" name="Текст 5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343400" cy="5038740"/>
          </a:xfrm>
        </p:spPr>
        <p:txBody>
          <a:bodyPr>
            <a:noAutofit/>
          </a:bodyPr>
          <a:lstStyle/>
          <a:p>
            <a:r>
              <a:rPr lang="ru-RU" sz="2200" dirty="0"/>
              <a:t>«…20-летний опыт исследований, выполненных под нашим руководством многочисленными учениками, убедил нас в главном: </a:t>
            </a:r>
            <a:r>
              <a:rPr lang="ru-RU" sz="2200" dirty="0" err="1"/>
              <a:t>эмбрионально-согбенная</a:t>
            </a:r>
            <a:r>
              <a:rPr lang="ru-RU" sz="2200" dirty="0"/>
              <a:t> поза детей, повторяемая изо дня, в день, из года в год – это основа возникновения болезней зрения, позвоночника, психики, нервной, </a:t>
            </a:r>
            <a:r>
              <a:rPr lang="ru-RU" sz="2200" dirty="0" err="1"/>
              <a:t>сердечно-сосудистой</a:t>
            </a:r>
            <a:r>
              <a:rPr lang="ru-RU" sz="2200" dirty="0"/>
              <a:t> систем, желудочно-кишечного тракта и т. д.»</a:t>
            </a:r>
          </a:p>
          <a:p>
            <a:endParaRPr lang="ru-RU"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429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b="1" dirty="0" smtClean="0"/>
              <a:t>«</a:t>
            </a:r>
            <a:r>
              <a:rPr lang="ru-RU" sz="4000" b="1" dirty="0"/>
              <a:t>Здоровый ребенок –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УСПЕШНЫЙ РЕБЕНОК»</a:t>
            </a:r>
            <a:br>
              <a:rPr lang="ru-RU" sz="4000" b="1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Содержимое 6" descr="IMG_29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/>
              <a:t>Цель </a:t>
            </a:r>
            <a:r>
              <a:rPr lang="ru-RU" sz="2000" b="1" dirty="0"/>
              <a:t> </a:t>
            </a:r>
            <a:r>
              <a:rPr lang="ru-RU" sz="2000" b="1" dirty="0" smtClean="0"/>
              <a:t>- </a:t>
            </a:r>
            <a:r>
              <a:rPr lang="ru-RU" sz="2000" dirty="0" smtClean="0"/>
              <a:t> </a:t>
            </a:r>
            <a:r>
              <a:rPr lang="ru-RU" sz="2000" dirty="0"/>
              <a:t>обеспечить дошкольнику высокий уровень  здоровья, вооружив его необходимым багажом знаний, умений, навыков, необходимых для ведения здорового образа жизни, и воспитав у него культуру здоровья.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/>
              <a:t> Задачи:</a:t>
            </a:r>
            <a:r>
              <a:rPr lang="ru-RU" dirty="0"/>
              <a:t> </a:t>
            </a:r>
          </a:p>
          <a:p>
            <a:pPr algn="just"/>
            <a:r>
              <a:rPr lang="ru-RU" dirty="0" smtClean="0"/>
              <a:t> сохранять </a:t>
            </a:r>
            <a:r>
              <a:rPr lang="ru-RU" dirty="0"/>
              <a:t>и </a:t>
            </a:r>
            <a:r>
              <a:rPr lang="ru-RU" dirty="0" smtClean="0"/>
              <a:t>укреплять физическое </a:t>
            </a:r>
            <a:r>
              <a:rPr lang="ru-RU" dirty="0"/>
              <a:t>и </a:t>
            </a:r>
            <a:r>
              <a:rPr lang="ru-RU" dirty="0" smtClean="0"/>
              <a:t>психическое здоровье </a:t>
            </a:r>
            <a:r>
              <a:rPr lang="ru-RU" dirty="0"/>
              <a:t> </a:t>
            </a:r>
            <a:r>
              <a:rPr lang="ru-RU" dirty="0" smtClean="0"/>
              <a:t>дошкольников;</a:t>
            </a:r>
            <a:r>
              <a:rPr lang="ru-RU" dirty="0"/>
              <a:t>	</a:t>
            </a:r>
          </a:p>
          <a:p>
            <a:pPr algn="just"/>
            <a:r>
              <a:rPr lang="ru-RU" dirty="0" smtClean="0"/>
              <a:t> формировать  </a:t>
            </a:r>
            <a:r>
              <a:rPr lang="ru-RU" dirty="0"/>
              <a:t>у дошкольников осознанное отношение к своему </a:t>
            </a:r>
            <a:r>
              <a:rPr lang="ru-RU" dirty="0" smtClean="0"/>
              <a:t>здоровью;</a:t>
            </a:r>
            <a:endParaRPr lang="ru-RU" dirty="0"/>
          </a:p>
          <a:p>
            <a:pPr algn="just"/>
            <a:r>
              <a:rPr lang="ru-RU" dirty="0" smtClean="0"/>
              <a:t>повышать педагогическую культуру родителей в области формирования, сохранения и укрепления здоровья детей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В </a:t>
            </a:r>
            <a:r>
              <a:rPr lang="ru-RU" sz="3100" b="1" dirty="0"/>
              <a:t>ДОУ и  группах создана </a:t>
            </a:r>
            <a:r>
              <a:rPr lang="ru-RU" sz="3100" b="1" dirty="0" smtClean="0"/>
              <a:t>среда, которая способствует </a:t>
            </a:r>
            <a:r>
              <a:rPr lang="ru-RU" sz="3100" b="1" dirty="0"/>
              <a:t>сохранению и </a:t>
            </a:r>
            <a:r>
              <a:rPr lang="ru-RU" sz="3100" b="1" dirty="0" smtClean="0"/>
              <a:t>укреплению здоровья дошкольников</a:t>
            </a:r>
            <a:r>
              <a:rPr lang="ru-RU" sz="3200" b="1" dirty="0" smtClean="0"/>
              <a:t>: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5" name="Содержимое 7" descr="DSCN795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0307" y="1641071"/>
            <a:ext cx="4039985" cy="4145383"/>
          </a:xfrm>
        </p:spPr>
      </p:pic>
      <p:pic>
        <p:nvPicPr>
          <p:cNvPr id="6" name="Содержимое 6" descr="IMG_323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0628" y="1714488"/>
            <a:ext cx="3429024" cy="407196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IMG_32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4329114" cy="2857520"/>
          </a:xfrm>
        </p:spPr>
      </p:pic>
      <p:pic>
        <p:nvPicPr>
          <p:cNvPr id="18436" name="Picture 4" descr="F:\фото март-апрель, май 2013\IMG_32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5" y="214291"/>
            <a:ext cx="4071936" cy="2928958"/>
          </a:xfrm>
          <a:prstGeom prst="rect">
            <a:avLst/>
          </a:prstGeom>
          <a:noFill/>
        </p:spPr>
      </p:pic>
      <p:pic>
        <p:nvPicPr>
          <p:cNvPr id="18434" name="Picture 2" descr="F:\фото март-апрель, май 2013\IMG_32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139" y="3286124"/>
            <a:ext cx="4265613" cy="2817814"/>
          </a:xfrm>
          <a:prstGeom prst="rect">
            <a:avLst/>
          </a:prstGeom>
          <a:noFill/>
        </p:spPr>
      </p:pic>
      <p:pic>
        <p:nvPicPr>
          <p:cNvPr id="18435" name="Picture 3" descr="F:\фото март-апрель, май 2013\IMG_32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286124"/>
            <a:ext cx="3857652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337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777847" y="7915"/>
            <a:ext cx="3373461" cy="3929091"/>
          </a:xfrm>
        </p:spPr>
      </p:pic>
      <p:pic>
        <p:nvPicPr>
          <p:cNvPr id="6" name="Содержимое 5" descr="IMG_337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285728"/>
            <a:ext cx="4186238" cy="3357586"/>
          </a:xfrm>
        </p:spPr>
      </p:pic>
      <p:pic>
        <p:nvPicPr>
          <p:cNvPr id="7" name="Содержимое 4" descr="IMG_33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714752"/>
            <a:ext cx="3971924" cy="2786082"/>
          </a:xfrm>
          <a:prstGeom prst="rect">
            <a:avLst/>
          </a:prstGeom>
        </p:spPr>
      </p:pic>
      <p:pic>
        <p:nvPicPr>
          <p:cNvPr id="8" name="Содержимое 5" descr="IMG_33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714752"/>
            <a:ext cx="4143404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334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14290"/>
            <a:ext cx="4038600" cy="5857916"/>
          </a:xfrm>
        </p:spPr>
      </p:pic>
      <p:pic>
        <p:nvPicPr>
          <p:cNvPr id="8" name="Содержимое 7" descr="IMG_336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85728"/>
            <a:ext cx="4038600" cy="578647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336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85728"/>
            <a:ext cx="4038600" cy="5857916"/>
          </a:xfrm>
        </p:spPr>
      </p:pic>
      <p:pic>
        <p:nvPicPr>
          <p:cNvPr id="8" name="Содержимое 7" descr="IMG_334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214290"/>
            <a:ext cx="4038600" cy="585791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4F4F4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254</TotalTime>
  <Words>247</Words>
  <Application>Microsoft Office PowerPoint</Application>
  <PresentationFormat>Экран (4:3)</PresentationFormat>
  <Paragraphs>23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ЗДОРОВЬЕСБЕРЕГАЮЩИЕ ТЕХНОЛОГИИ В.Ф.БАЗАРНОГО В РАБОТЕ С ДЕТЬМИ ДОШКОЛЬНОГО ВОЗРАСТА</vt:lpstr>
      <vt:lpstr> Доктор Базарный говорит: </vt:lpstr>
      <vt:lpstr>  «Здоровый ребенок –  УСПЕШНЫЙ РЕБЕНОК»  </vt:lpstr>
      <vt:lpstr>Цель  -  обеспечить дошкольнику высокий уровень  здоровья, вооружив его необходимым багажом знаний, умений, навыков, необходимых для ведения здорового образа жизни, и воспитав у него культуру здоровья. </vt:lpstr>
      <vt:lpstr> В ДОУ и  группах создана среда, которая способствует сохранению и укреплению здоровья дошкольников: </vt:lpstr>
      <vt:lpstr>Слайд 6</vt:lpstr>
      <vt:lpstr>Слайд 7</vt:lpstr>
      <vt:lpstr>Слайд 8</vt:lpstr>
      <vt:lpstr>Слайд 9</vt:lpstr>
      <vt:lpstr>Слайд 10</vt:lpstr>
      <vt:lpstr>  </vt:lpstr>
      <vt:lpstr> С целью  внедрения здоровьесберегающей  технологии В.Ф.Базарного в образовательный процесс ДОУ были организованы следующие мероприятия: </vt:lpstr>
      <vt:lpstr>ДЕНЬ ОТКРЫТЫХ ДВЕРЕЙ</vt:lpstr>
      <vt:lpstr> Совместный спортивный досуг с родителями «В гости к бабушке Яге», семейная олимпиада «Олимпийцы среди нас» с использованием здоровьесберегающей технологии Базарного </vt:lpstr>
      <vt:lpstr>Интеллектуально-познавательная игра с детьми и родителями с использованием здоровьесберегающей технологии В.Ф.Базарного  «Шутить с огнем опасно – это всем должно быть ясно» </vt:lpstr>
      <vt:lpstr>ВЗАИМОДЕЙСТВИЕ С СОЦИУМОМ</vt:lpstr>
      <vt:lpstr>Слайд 17</vt:lpstr>
      <vt:lpstr>СПАСИБО ЗА ВНИМАНИЕ 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ЗДОРОВЬЕСБЕРЕГАЮЩИЕ ТЕХНОЛОГИИ В.Ф.БАЗАРНОГО В РАБОТЕ С ДЕТЬМИ ДОШКОЛЬНОГО ВОЗРАСТА</dc:title>
  <dc:creator>User</dc:creator>
  <cp:lastModifiedBy>Admin</cp:lastModifiedBy>
  <cp:revision>26</cp:revision>
  <dcterms:created xsi:type="dcterms:W3CDTF">2014-04-19T13:11:43Z</dcterms:created>
  <dcterms:modified xsi:type="dcterms:W3CDTF">2003-01-04T21:25:45Z</dcterms:modified>
</cp:coreProperties>
</file>